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 id="2147483726" r:id="rId10"/>
    <p:sldMasterId id="2147483739" r:id="rId11"/>
    <p:sldMasterId id="2147483752" r:id="rId12"/>
    <p:sldMasterId id="2147483765" r:id="rId13"/>
    <p:sldMasterId id="2147483778" r:id="rId14"/>
    <p:sldMasterId id="2147483791" r:id="rId15"/>
  </p:sldMasterIdLst>
  <p:notesMasterIdLst>
    <p:notesMasterId r:id="rId100"/>
  </p:notesMasterIdLst>
  <p:sldIdLst>
    <p:sldId id="256" r:id="rId16"/>
    <p:sldId id="299" r:id="rId17"/>
    <p:sldId id="258" r:id="rId18"/>
    <p:sldId id="287" r:id="rId19"/>
    <p:sldId id="259" r:id="rId20"/>
    <p:sldId id="260" r:id="rId21"/>
    <p:sldId id="261" r:id="rId22"/>
    <p:sldId id="262" r:id="rId23"/>
    <p:sldId id="263" r:id="rId24"/>
    <p:sldId id="264" r:id="rId25"/>
    <p:sldId id="265" r:id="rId26"/>
    <p:sldId id="266" r:id="rId27"/>
    <p:sldId id="267" r:id="rId28"/>
    <p:sldId id="293" r:id="rId29"/>
    <p:sldId id="294" r:id="rId30"/>
    <p:sldId id="292" r:id="rId31"/>
    <p:sldId id="295" r:id="rId32"/>
    <p:sldId id="296" r:id="rId33"/>
    <p:sldId id="288" r:id="rId34"/>
    <p:sldId id="268" r:id="rId35"/>
    <p:sldId id="269" r:id="rId36"/>
    <p:sldId id="270" r:id="rId37"/>
    <p:sldId id="271" r:id="rId38"/>
    <p:sldId id="272" r:id="rId39"/>
    <p:sldId id="273" r:id="rId40"/>
    <p:sldId id="276" r:id="rId41"/>
    <p:sldId id="277" r:id="rId42"/>
    <p:sldId id="289" r:id="rId43"/>
    <p:sldId id="275" r:id="rId44"/>
    <p:sldId id="274" r:id="rId45"/>
    <p:sldId id="315" r:id="rId46"/>
    <p:sldId id="321" r:id="rId47"/>
    <p:sldId id="327" r:id="rId48"/>
    <p:sldId id="323" r:id="rId49"/>
    <p:sldId id="324" r:id="rId50"/>
    <p:sldId id="325" r:id="rId51"/>
    <p:sldId id="297" r:id="rId52"/>
    <p:sldId id="340" r:id="rId53"/>
    <p:sldId id="341" r:id="rId54"/>
    <p:sldId id="342" r:id="rId55"/>
    <p:sldId id="298" r:id="rId56"/>
    <p:sldId id="307" r:id="rId57"/>
    <p:sldId id="308" r:id="rId58"/>
    <p:sldId id="343" r:id="rId59"/>
    <p:sldId id="335" r:id="rId60"/>
    <p:sldId id="336" r:id="rId61"/>
    <p:sldId id="313" r:id="rId62"/>
    <p:sldId id="317" r:id="rId63"/>
    <p:sldId id="318" r:id="rId64"/>
    <p:sldId id="320" r:id="rId65"/>
    <p:sldId id="301" r:id="rId66"/>
    <p:sldId id="338" r:id="rId67"/>
    <p:sldId id="303" r:id="rId68"/>
    <p:sldId id="302" r:id="rId69"/>
    <p:sldId id="304" r:id="rId70"/>
    <p:sldId id="305" r:id="rId71"/>
    <p:sldId id="339" r:id="rId72"/>
    <p:sldId id="310" r:id="rId73"/>
    <p:sldId id="306" r:id="rId74"/>
    <p:sldId id="326" r:id="rId75"/>
    <p:sldId id="309" r:id="rId76"/>
    <p:sldId id="328" r:id="rId77"/>
    <p:sldId id="314" r:id="rId78"/>
    <p:sldId id="291" r:id="rId79"/>
    <p:sldId id="280" r:id="rId80"/>
    <p:sldId id="281" r:id="rId81"/>
    <p:sldId id="337" r:id="rId82"/>
    <p:sldId id="283" r:id="rId83"/>
    <p:sldId id="284" r:id="rId84"/>
    <p:sldId id="285" r:id="rId85"/>
    <p:sldId id="286" r:id="rId86"/>
    <p:sldId id="311" r:id="rId87"/>
    <p:sldId id="312" r:id="rId88"/>
    <p:sldId id="316" r:id="rId89"/>
    <p:sldId id="319" r:id="rId90"/>
    <p:sldId id="329" r:id="rId91"/>
    <p:sldId id="332" r:id="rId92"/>
    <p:sldId id="333" r:id="rId93"/>
    <p:sldId id="331" r:id="rId94"/>
    <p:sldId id="334" r:id="rId95"/>
    <p:sldId id="290" r:id="rId96"/>
    <p:sldId id="278" r:id="rId97"/>
    <p:sldId id="279" r:id="rId98"/>
    <p:sldId id="282" r:id="rId9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DBF58-7F66-43D7-BDB1-EAFB1C138AEA}" v="129" dt="2020-11-18T04:44:29.087"/>
    <p1510:client id="{72ADAD18-0735-4D10-8B84-279940E8B3E2}" v="167" dt="2020-11-18T04:34:29.316"/>
    <p1510:client id="{7850E801-88F0-D265-E2C1-BB63A5B0969E}" v="347" dt="2020-11-18T04:09:33.579"/>
    <p1510:client id="{7A35E117-5441-4AFD-8A3D-366BC5045EF8}" v="20" dt="2020-11-18T01:48:08.214"/>
    <p1510:client id="{7A5EE46A-E394-EEDA-812B-8C3F6D70DEB9}" v="7722" dt="2020-11-18T04:31:32.440"/>
    <p1510:client id="{985ABDDA-DEC3-315B-CF18-88FFEDF8AAE6}" v="2399" dt="2020-11-18T02:22:3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3" autoAdjust="0"/>
    <p:restoredTop sz="94694"/>
  </p:normalViewPr>
  <p:slideViewPr>
    <p:cSldViewPr snapToGrid="0" snapToObjects="1">
      <p:cViewPr varScale="1">
        <p:scale>
          <a:sx n="78" d="100"/>
          <a:sy n="78" d="100"/>
        </p:scale>
        <p:origin x="108"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viewProps" Target="view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20</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21</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22</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23</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24</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25</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26</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27</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29</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30</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42</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43</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51</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52</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53</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54</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55</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56</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57</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59</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61</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65</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66</a:t>
            </a:fld>
            <a:endParaRPr lang="en-US" sz="1900"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67</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68</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69</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70</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71</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82</a:t>
            </a:fld>
            <a:endParaRPr lang="en-US" sz="1900"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83</a:t>
            </a:fld>
            <a:endParaRPr lang="en-US" sz="1900"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84</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11/17/2020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11/17/2020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jpg"/><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3.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9.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9.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97.xml"/><Relationship Id="rId4" Type="http://schemas.openxmlformats.org/officeDocument/2006/relationships/image" Target="../media/image75.wmf"/></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97.xml"/><Relationship Id="rId4" Type="http://schemas.openxmlformats.org/officeDocument/2006/relationships/image" Target="../media/image75.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1.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11/17/2020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16</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17</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18</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a:solidFill>
                  <a:srgbClr val="FFFFFF"/>
                </a:solidFill>
                <a:latin typeface="Gulim"/>
                <a:ea typeface="DejaVu Sans"/>
              </a:rPr>
              <a:t>Misc</a:t>
            </a:r>
            <a:r>
              <a:rPr lang="en-US" sz="2800" b="1" strike="noStrike" spc="-1" dirty="0">
                <a:solidFill>
                  <a:srgbClr val="FFFFFF"/>
                </a:solidFill>
                <a:latin typeface="Gulim"/>
                <a:ea typeface="DejaVu Sans"/>
              </a:rPr>
              <a:t>:</a:t>
            </a:r>
            <a:endParaRPr lang="en-US"/>
          </a:p>
          <a:p>
            <a:pPr marL="228600" indent="-227330">
              <a:lnSpc>
                <a:spcPct val="90000"/>
              </a:lnSpc>
              <a:spcBef>
                <a:spcPts val="1001"/>
              </a:spcBef>
              <a:buClr>
                <a:srgbClr val="FFFFFF"/>
              </a:buClr>
              <a:buFont typeface="Arial"/>
              <a:buChar char="•"/>
            </a:pPr>
            <a:r>
              <a:rPr lang="en-US" sz="2000" spc="-1">
                <a:solidFill>
                  <a:srgbClr val="FFFFFF"/>
                </a:solidFill>
                <a:latin typeface="Gulim"/>
                <a:ea typeface="DejaVu Sans"/>
              </a:rPr>
              <a:t>References</a:t>
            </a:r>
            <a:endParaRPr lang="en-US" sz="2000" b="0" strike="noStrike" spc="-1">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a:t>
            </a:r>
            <a:endParaRPr lang="en-US" sz="2000" spc="-1">
              <a:solidFill>
                <a:srgbClr val="FFFFFF"/>
              </a:solidFill>
              <a:latin typeface="Gulim"/>
            </a:endParaRP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11/17/2020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23</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24</a:t>
            </a:fld>
            <a:endParaRPr lang="en-US" sz="1200" b="0" strike="noStrike" spc="-1">
              <a:latin typeface="Arial"/>
            </a:endParaRPr>
          </a:p>
        </p:txBody>
      </p:sp>
      <p:pic>
        <p:nvPicPr>
          <p:cNvPr id="677" name="Picture 6"/>
          <p:cNvPicPr/>
          <p:nvPr/>
        </p:nvPicPr>
        <p:blipFill>
          <a:blip r:embed="rId3"/>
          <a:stretch/>
        </p:blipFill>
        <p:spPr>
          <a:xfrm>
            <a:off x="2706992" y="145800"/>
            <a:ext cx="6846688"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11/17/2020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30</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descr="Diagram&#10;&#10;Description automatically generated">
            <a:extLst>
              <a:ext uri="{FF2B5EF4-FFF2-40B4-BE49-F238E27FC236}">
                <a16:creationId xmlns:a16="http://schemas.microsoft.com/office/drawing/2014/main" id="{DE7B61EB-1B02-4F84-9D8C-6AFC55113485}"/>
              </a:ext>
            </a:extLst>
          </p:cNvPr>
          <p:cNvPicPr>
            <a:picLocks noChangeAspect="1"/>
          </p:cNvPicPr>
          <p:nvPr/>
        </p:nvPicPr>
        <p:blipFill rotWithShape="1">
          <a:blip r:embed="rId2"/>
          <a:srcRect t="33643" r="83" b="-232"/>
          <a:stretch/>
        </p:blipFill>
        <p:spPr>
          <a:xfrm>
            <a:off x="784515" y="1666594"/>
            <a:ext cx="10978004" cy="2632743"/>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pic>
        <p:nvPicPr>
          <p:cNvPr id="8" name="Picture 8" descr="Diagram&#10;&#10;Description automatically generated">
            <a:extLst>
              <a:ext uri="{FF2B5EF4-FFF2-40B4-BE49-F238E27FC236}">
                <a16:creationId xmlns:a16="http://schemas.microsoft.com/office/drawing/2014/main" id="{1EF4C0D1-19EC-4EE5-984B-0678E07ADA6E}"/>
              </a:ext>
            </a:extLst>
          </p:cNvPr>
          <p:cNvPicPr>
            <a:picLocks noChangeAspect="1"/>
          </p:cNvPicPr>
          <p:nvPr/>
        </p:nvPicPr>
        <p:blipFill>
          <a:blip r:embed="rId2"/>
          <a:stretch>
            <a:fillRect/>
          </a:stretch>
        </p:blipFill>
        <p:spPr>
          <a:xfrm>
            <a:off x="1182833" y="1173146"/>
            <a:ext cx="9826335" cy="4961978"/>
          </a:xfrm>
          <a:prstGeom prst="rect">
            <a:avLst/>
          </a:prstGeom>
        </p:spPr>
      </p:pic>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722040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descr="Diagram&#10;&#10;Description automatically generated">
            <a:extLst>
              <a:ext uri="{FF2B5EF4-FFF2-40B4-BE49-F238E27FC236}">
                <a16:creationId xmlns:a16="http://schemas.microsoft.com/office/drawing/2014/main" id="{E267BC45-AA07-4456-B3CE-1B66D38963E1}"/>
              </a:ext>
            </a:extLst>
          </p:cNvPr>
          <p:cNvPicPr>
            <a:picLocks noChangeAspect="1"/>
          </p:cNvPicPr>
          <p:nvPr/>
        </p:nvPicPr>
        <p:blipFill>
          <a:blip r:embed="rId2"/>
          <a:stretch>
            <a:fillRect/>
          </a:stretch>
        </p:blipFill>
        <p:spPr>
          <a:xfrm>
            <a:off x="3209061" y="1057659"/>
            <a:ext cx="5600699" cy="5314180"/>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descr="Diagram&#10;&#10;Description automatically generated">
            <a:extLst>
              <a:ext uri="{FF2B5EF4-FFF2-40B4-BE49-F238E27FC236}">
                <a16:creationId xmlns:a16="http://schemas.microsoft.com/office/drawing/2014/main" id="{B258604C-88C7-4D1C-931B-35D67448507F}"/>
              </a:ext>
            </a:extLst>
          </p:cNvPr>
          <p:cNvPicPr>
            <a:picLocks noChangeAspect="1"/>
          </p:cNvPicPr>
          <p:nvPr/>
        </p:nvPicPr>
        <p:blipFill>
          <a:blip r:embed="rId2"/>
          <a:stretch>
            <a:fillRect/>
          </a:stretch>
        </p:blipFill>
        <p:spPr>
          <a:xfrm>
            <a:off x="602675" y="1995029"/>
            <a:ext cx="11073243" cy="2859282"/>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descr="Diagram&#10;&#10;Description automatically generated">
            <a:extLst>
              <a:ext uri="{FF2B5EF4-FFF2-40B4-BE49-F238E27FC236}">
                <a16:creationId xmlns:a16="http://schemas.microsoft.com/office/drawing/2014/main" id="{7CA5793D-9466-4642-B048-83344A45B35D}"/>
              </a:ext>
            </a:extLst>
          </p:cNvPr>
          <p:cNvPicPr>
            <a:picLocks noChangeAspect="1"/>
          </p:cNvPicPr>
          <p:nvPr/>
        </p:nvPicPr>
        <p:blipFill>
          <a:blip r:embed="rId2"/>
          <a:stretch>
            <a:fillRect/>
          </a:stretch>
        </p:blipFill>
        <p:spPr>
          <a:xfrm>
            <a:off x="1373333" y="1028881"/>
            <a:ext cx="9453994" cy="5025373"/>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35</a:t>
            </a:fld>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descr="Diagram&#10;&#10;Description automatically generated">
            <a:extLst>
              <a:ext uri="{FF2B5EF4-FFF2-40B4-BE49-F238E27FC236}">
                <a16:creationId xmlns:a16="http://schemas.microsoft.com/office/drawing/2014/main" id="{974002A0-1A7B-48E1-BB98-17BD5F55986C}"/>
              </a:ext>
            </a:extLst>
          </p:cNvPr>
          <p:cNvPicPr>
            <a:picLocks noChangeAspect="1"/>
          </p:cNvPicPr>
          <p:nvPr/>
        </p:nvPicPr>
        <p:blipFill>
          <a:blip r:embed="rId2"/>
          <a:stretch>
            <a:fillRect/>
          </a:stretch>
        </p:blipFill>
        <p:spPr>
          <a:xfrm>
            <a:off x="801833" y="1250850"/>
            <a:ext cx="10796153" cy="470266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36</a:t>
            </a:fld>
            <a:endParaRPr lang="en-US" sz="1200" b="0"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37</a:t>
            </a:fld>
            <a:endParaRPr lang="en-US" sz="1200" b="0" strike="noStrike" spc="-1" dirty="0">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38</a:t>
            </a:fld>
            <a:endParaRPr lang="en-US" sz="1200" b="0" strike="noStrike" spc="-1">
              <a:latin typeface="Arial"/>
            </a:endParaRPr>
          </a:p>
        </p:txBody>
      </p:sp>
      <p:pic>
        <p:nvPicPr>
          <p:cNvPr id="2" name="Picture 4" descr="Diagram&#10;&#10;Description automatically generated">
            <a:extLst>
              <a:ext uri="{FF2B5EF4-FFF2-40B4-BE49-F238E27FC236}">
                <a16:creationId xmlns:a16="http://schemas.microsoft.com/office/drawing/2014/main" id="{CF77292A-A2B5-4CEE-95FB-AC0FA8939D6B}"/>
              </a:ext>
            </a:extLst>
          </p:cNvPr>
          <p:cNvPicPr>
            <a:picLocks noChangeAspect="1"/>
          </p:cNvPicPr>
          <p:nvPr/>
        </p:nvPicPr>
        <p:blipFill>
          <a:blip r:embed="rId2"/>
          <a:stretch>
            <a:fillRect/>
          </a:stretch>
        </p:blipFill>
        <p:spPr>
          <a:xfrm>
            <a:off x="2880015" y="1198992"/>
            <a:ext cx="5860472" cy="4806381"/>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39</a:t>
            </a:fld>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EFD0C8D4-4AA4-4C7D-8F7F-98214E484001}"/>
              </a:ext>
            </a:extLst>
          </p:cNvPr>
          <p:cNvPicPr>
            <a:picLocks noChangeAspect="1"/>
          </p:cNvPicPr>
          <p:nvPr/>
        </p:nvPicPr>
        <p:blipFill>
          <a:blip r:embed="rId2"/>
          <a:stretch>
            <a:fillRect/>
          </a:stretch>
        </p:blipFill>
        <p:spPr>
          <a:xfrm>
            <a:off x="7041069" y="1414895"/>
            <a:ext cx="2456727" cy="4114800"/>
          </a:xfrm>
          <a:prstGeom prst="rect">
            <a:avLst/>
          </a:prstGeom>
        </p:spPr>
      </p:pic>
      <p:pic>
        <p:nvPicPr>
          <p:cNvPr id="8" name="Picture 8" descr="Diagram&#10;&#10;Description automatically generated">
            <a:extLst>
              <a:ext uri="{FF2B5EF4-FFF2-40B4-BE49-F238E27FC236}">
                <a16:creationId xmlns:a16="http://schemas.microsoft.com/office/drawing/2014/main" id="{18AA56AC-1827-442B-8440-DAE949533078}"/>
              </a:ext>
            </a:extLst>
          </p:cNvPr>
          <p:cNvPicPr>
            <a:picLocks noChangeAspect="1"/>
          </p:cNvPicPr>
          <p:nvPr/>
        </p:nvPicPr>
        <p:blipFill>
          <a:blip r:embed="rId3"/>
          <a:stretch>
            <a:fillRect/>
          </a:stretch>
        </p:blipFill>
        <p:spPr>
          <a:xfrm>
            <a:off x="1503219" y="1417319"/>
            <a:ext cx="3574473" cy="2559975"/>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40</a:t>
            </a:fld>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3EBD20D4-7C4D-4610-9F1B-9BB11613B01D}"/>
              </a:ext>
            </a:extLst>
          </p:cNvPr>
          <p:cNvPicPr>
            <a:picLocks noChangeAspect="1"/>
          </p:cNvPicPr>
          <p:nvPr/>
        </p:nvPicPr>
        <p:blipFill>
          <a:blip r:embed="rId2"/>
          <a:stretch>
            <a:fillRect/>
          </a:stretch>
        </p:blipFill>
        <p:spPr>
          <a:xfrm>
            <a:off x="2646219" y="1040439"/>
            <a:ext cx="6561858" cy="5140802"/>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41</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Set up</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Analytics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42</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2"/>
            <a:ext cx="3493552"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Load In</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Loading Plan Generation</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Weight, Fragility Input</a:t>
              </a:r>
              <a:br>
                <a:rPr lang="en-US" sz="100" b="1" dirty="0">
                  <a:solidFill>
                    <a:schemeClr val="bg1"/>
                  </a:solidFill>
                  <a:latin typeface="Gulim" panose="020B0600000101010101" pitchFamily="34" charset="-127"/>
                  <a:ea typeface="Gulim" panose="020B0600000101010101" pitchFamily="34" charset="-127"/>
                </a:rPr>
              </a:br>
              <a:endParaRPr lang="en-US" sz="1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Logistics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Truck Map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Unloading Priority Input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Box Locator</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 </a:t>
            </a:r>
            <a:endParaRPr lang="en-US" sz="4400" b="0" strike="noStrike" spc="-1" dirty="0">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43</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Rentals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Deal Finder</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Connect to Rental APIs</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Teamwork</a:t>
              </a:r>
            </a:p>
            <a:p>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Shared projects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Synchronized Phones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Packing</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Chat bot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Tips and Tricks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 of inside box</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Tree>
    <p:extLst>
      <p:ext uri="{BB962C8B-B14F-4D97-AF65-F5344CB8AC3E}">
        <p14:creationId xmlns:p14="http://schemas.microsoft.com/office/powerpoint/2010/main" val="4083698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Tree>
    <p:extLst>
      <p:ext uri="{BB962C8B-B14F-4D97-AF65-F5344CB8AC3E}">
        <p14:creationId xmlns:p14="http://schemas.microsoft.com/office/powerpoint/2010/main" val="2207730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Tree>
    <p:extLst>
      <p:ext uri="{BB962C8B-B14F-4D97-AF65-F5344CB8AC3E}">
        <p14:creationId xmlns:p14="http://schemas.microsoft.com/office/powerpoint/2010/main" val="2459853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Tree>
    <p:extLst>
      <p:ext uri="{BB962C8B-B14F-4D97-AF65-F5344CB8AC3E}">
        <p14:creationId xmlns:p14="http://schemas.microsoft.com/office/powerpoint/2010/main" val="1882963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Tree>
    <p:extLst>
      <p:ext uri="{BB962C8B-B14F-4D97-AF65-F5344CB8AC3E}">
        <p14:creationId xmlns:p14="http://schemas.microsoft.com/office/powerpoint/2010/main" val="2585089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Tree>
    <p:extLst>
      <p:ext uri="{BB962C8B-B14F-4D97-AF65-F5344CB8AC3E}">
        <p14:creationId xmlns:p14="http://schemas.microsoft.com/office/powerpoint/2010/main" val="398938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874590" y="41788"/>
            <a:ext cx="4799103" cy="6858000"/>
          </a:xfrm>
          <a:prstGeom prst="rect">
            <a:avLst/>
          </a:prstGeom>
        </p:spPr>
      </p:pic>
      <p:pic>
        <p:nvPicPr>
          <p:cNvPr id="5" name="Picture 4">
            <a:extLst>
              <a:ext uri="{FF2B5EF4-FFF2-40B4-BE49-F238E27FC236}">
                <a16:creationId xmlns:a16="http://schemas.microsoft.com/office/drawing/2014/main" id="{267C0146-6B3D-4122-BAA1-18F99A6EE66D}"/>
              </a:ext>
            </a:extLst>
          </p:cNvPr>
          <p:cNvPicPr>
            <a:picLocks noChangeAspect="1"/>
          </p:cNvPicPr>
          <p:nvPr/>
        </p:nvPicPr>
        <p:blipFill>
          <a:blip r:embed="rId3"/>
          <a:stretch>
            <a:fillRect/>
          </a:stretch>
        </p:blipFill>
        <p:spPr>
          <a:xfrm>
            <a:off x="1252795" y="415412"/>
            <a:ext cx="3995193" cy="6027175"/>
          </a:xfrm>
          <a:prstGeom prst="rect">
            <a:avLst/>
          </a:prstGeom>
        </p:spPr>
      </p:pic>
      <p:pic>
        <p:nvPicPr>
          <p:cNvPr id="6" name="Picture 5">
            <a:extLst>
              <a:ext uri="{FF2B5EF4-FFF2-40B4-BE49-F238E27FC236}">
                <a16:creationId xmlns:a16="http://schemas.microsoft.com/office/drawing/2014/main" id="{19490E16-0AC1-43E8-A508-85309CBADA4E}"/>
              </a:ext>
            </a:extLst>
          </p:cNvPr>
          <p:cNvPicPr>
            <a:picLocks noChangeAspect="1"/>
          </p:cNvPicPr>
          <p:nvPr/>
        </p:nvPicPr>
        <p:blipFill>
          <a:blip r:embed="rId3"/>
          <a:stretch>
            <a:fillRect/>
          </a:stretch>
        </p:blipFill>
        <p:spPr>
          <a:xfrm>
            <a:off x="6051898" y="138880"/>
            <a:ext cx="5501611" cy="6580240"/>
          </a:xfrm>
          <a:prstGeom prst="rect">
            <a:avLst/>
          </a:prstGeom>
        </p:spPr>
      </p:pic>
    </p:spTree>
    <p:extLst>
      <p:ext uri="{BB962C8B-B14F-4D97-AF65-F5344CB8AC3E}">
        <p14:creationId xmlns:p14="http://schemas.microsoft.com/office/powerpoint/2010/main" val="764572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51</a:t>
            </a:fld>
            <a:endParaRPr lang="en-US" sz="1200" b="0" strike="noStrike" spc="-1" dirty="0">
              <a:latin typeface="Arial"/>
            </a:endParaRPr>
          </a:p>
        </p:txBody>
      </p:sp>
      <p:pic>
        <p:nvPicPr>
          <p:cNvPr id="4" name="Picture 4" descr="Diagram&#10;&#10;Description automatically generated">
            <a:extLst>
              <a:ext uri="{FF2B5EF4-FFF2-40B4-BE49-F238E27FC236}">
                <a16:creationId xmlns:a16="http://schemas.microsoft.com/office/drawing/2014/main" id="{70CCDACC-66FC-4E37-AE52-C704B7C85EBD}"/>
              </a:ext>
            </a:extLst>
          </p:cNvPr>
          <p:cNvPicPr>
            <a:picLocks noChangeAspect="1"/>
          </p:cNvPicPr>
          <p:nvPr/>
        </p:nvPicPr>
        <p:blipFill>
          <a:blip r:embed="rId3"/>
          <a:stretch>
            <a:fillRect/>
          </a:stretch>
        </p:blipFill>
        <p:spPr>
          <a:xfrm>
            <a:off x="1234787" y="105989"/>
            <a:ext cx="9505948" cy="6299655"/>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52</a:t>
            </a:fld>
            <a:endParaRPr lang="en-US" sz="1200" b="0" strike="noStrike" spc="-1">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129368287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53</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54</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55</a:t>
            </a:fld>
            <a:endParaRPr lang="en-US" sz="1200" b="0" strike="noStrike" spc="-1" dirty="0">
              <a:latin typeface="Arial"/>
            </a:endParaRPr>
          </a:p>
        </p:txBody>
      </p:sp>
      <p:pic>
        <p:nvPicPr>
          <p:cNvPr id="2" name="Picture 3" descr="Diagram&#10;&#10;Description automatically generated">
            <a:extLst>
              <a:ext uri="{FF2B5EF4-FFF2-40B4-BE49-F238E27FC236}">
                <a16:creationId xmlns:a16="http://schemas.microsoft.com/office/drawing/2014/main" id="{CDD6C624-8352-43FB-AF29-D6B936562ED8}"/>
              </a:ext>
            </a:extLst>
          </p:cNvPr>
          <p:cNvPicPr>
            <a:picLocks noChangeAspect="1"/>
          </p:cNvPicPr>
          <p:nvPr/>
        </p:nvPicPr>
        <p:blipFill>
          <a:blip r:embed="rId3"/>
          <a:stretch>
            <a:fillRect/>
          </a:stretch>
        </p:blipFill>
        <p:spPr>
          <a:xfrm>
            <a:off x="1260764" y="116635"/>
            <a:ext cx="8813222" cy="6122500"/>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56</a:t>
            </a:fld>
            <a:endParaRPr lang="en-US" sz="1200" b="0" strike="noStrike" spc="-1" dirty="0">
              <a:latin typeface="Arial"/>
            </a:endParaRPr>
          </a:p>
        </p:txBody>
      </p:sp>
      <p:pic>
        <p:nvPicPr>
          <p:cNvPr id="2" name="Picture 3" descr="Diagram&#10;&#10;Description automatically generated">
            <a:extLst>
              <a:ext uri="{FF2B5EF4-FFF2-40B4-BE49-F238E27FC236}">
                <a16:creationId xmlns:a16="http://schemas.microsoft.com/office/drawing/2014/main" id="{3848067A-EAB1-4060-BE93-F23D52644BCA}"/>
              </a:ext>
            </a:extLst>
          </p:cNvPr>
          <p:cNvPicPr>
            <a:picLocks noChangeAspect="1"/>
          </p:cNvPicPr>
          <p:nvPr/>
        </p:nvPicPr>
        <p:blipFill>
          <a:blip r:embed="rId3"/>
          <a:stretch>
            <a:fillRect/>
          </a:stretch>
        </p:blipFill>
        <p:spPr>
          <a:xfrm>
            <a:off x="2204607" y="171557"/>
            <a:ext cx="6890903" cy="6064611"/>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57</a:t>
            </a:fld>
            <a:endParaRPr lang="en-US" sz="1200" b="0" strike="noStrike" spc="-1" dirty="0">
              <a:latin typeface="Arial"/>
            </a:endParaRPr>
          </a:p>
        </p:txBody>
      </p:sp>
      <p:pic>
        <p:nvPicPr>
          <p:cNvPr id="3" name="Picture 3" descr="Diagram&#10;&#10;Description automatically generated">
            <a:extLst>
              <a:ext uri="{FF2B5EF4-FFF2-40B4-BE49-F238E27FC236}">
                <a16:creationId xmlns:a16="http://schemas.microsoft.com/office/drawing/2014/main" id="{BB1B3DFA-ADF4-40C2-BD0B-7803A37BF3FF}"/>
              </a:ext>
            </a:extLst>
          </p:cNvPr>
          <p:cNvPicPr>
            <a:picLocks noChangeAspect="1"/>
          </p:cNvPicPr>
          <p:nvPr/>
        </p:nvPicPr>
        <p:blipFill>
          <a:blip r:embed="rId3"/>
          <a:stretch>
            <a:fillRect/>
          </a:stretch>
        </p:blipFill>
        <p:spPr>
          <a:xfrm>
            <a:off x="524742" y="352381"/>
            <a:ext cx="10415153" cy="5798214"/>
          </a:xfrm>
          <a:prstGeom prst="rect">
            <a:avLst/>
          </a:prstGeom>
        </p:spPr>
      </p:pic>
    </p:spTree>
    <p:extLst>
      <p:ext uri="{BB962C8B-B14F-4D97-AF65-F5344CB8AC3E}">
        <p14:creationId xmlns:p14="http://schemas.microsoft.com/office/powerpoint/2010/main" val="325455434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1898840471"/>
              </p:ext>
            </p:extLst>
          </p:nvPr>
        </p:nvGraphicFramePr>
        <p:xfrm>
          <a:off x="1148348" y="1092538"/>
          <a:ext cx="5053780" cy="5643717"/>
        </p:xfrm>
        <a:graphic>
          <a:graphicData uri="http://schemas.openxmlformats.org/drawingml/2006/table">
            <a:tbl>
              <a:tblPr firstRow="1" firstCol="1" bandRow="1">
                <a:tableStyleId>{5C22544A-7EE6-4342-B048-85BDC9FD1C3A}</a:tableStyleId>
              </a:tblPr>
              <a:tblGrid>
                <a:gridCol w="2526890">
                  <a:extLst>
                    <a:ext uri="{9D8B030D-6E8A-4147-A177-3AD203B41FA5}">
                      <a16:colId xmlns:a16="http://schemas.microsoft.com/office/drawing/2014/main" val="3610151619"/>
                    </a:ext>
                  </a:extLst>
                </a:gridCol>
                <a:gridCol w="2526890">
                  <a:extLst>
                    <a:ext uri="{9D8B030D-6E8A-4147-A177-3AD203B41FA5}">
                      <a16:colId xmlns:a16="http://schemas.microsoft.com/office/drawing/2014/main" val="2842848651"/>
                    </a:ext>
                  </a:extLst>
                </a:gridCol>
              </a:tblGrid>
              <a:tr h="230876">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4825405"/>
                  </a:ext>
                </a:extLst>
              </a:tr>
              <a:tr h="230876">
                <a:tc>
                  <a:txBody>
                    <a:bodyPr/>
                    <a:lstStyle/>
                    <a:p>
                      <a:pPr marL="0" marR="0">
                        <a:lnSpc>
                          <a:spcPct val="107000"/>
                        </a:lnSpc>
                        <a:spcBef>
                          <a:spcPts val="0"/>
                        </a:spcBef>
                        <a:spcAft>
                          <a:spcPts val="0"/>
                        </a:spcAft>
                      </a:pPr>
                      <a:r>
                        <a:rPr lang="en-US" sz="1100">
                          <a:effectLst/>
                        </a:rPr>
                        <a:t>Operating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Android 4.4 (KitKat)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8690876"/>
                  </a:ext>
                </a:extLst>
              </a:tr>
              <a:tr h="230876">
                <a:tc>
                  <a:txBody>
                    <a:bodyPr/>
                    <a:lstStyle/>
                    <a:p>
                      <a:pPr marL="0" marR="0">
                        <a:lnSpc>
                          <a:spcPct val="107000"/>
                        </a:lnSpc>
                        <a:spcBef>
                          <a:spcPts val="0"/>
                        </a:spcBef>
                        <a:spcAft>
                          <a:spcPts val="0"/>
                        </a:spcAft>
                      </a:pPr>
                      <a:r>
                        <a:rPr lang="en-US" sz="1100">
                          <a:effectLst/>
                        </a:rPr>
                        <a:t>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3602944"/>
                  </a:ext>
                </a:extLst>
              </a:tr>
              <a:tr h="230876">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 @ 1.8Ghz per 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9562206"/>
                  </a:ext>
                </a:extLst>
              </a:tr>
              <a:tr h="1689437">
                <a:tc>
                  <a:txBody>
                    <a:bodyPr/>
                    <a:lstStyle/>
                    <a:p>
                      <a:pPr marL="0" marR="0">
                        <a:lnSpc>
                          <a:spcPct val="107000"/>
                        </a:lnSpc>
                        <a:spcBef>
                          <a:spcPts val="0"/>
                        </a:spcBef>
                        <a:spcAft>
                          <a:spcPts val="0"/>
                        </a:spcAft>
                      </a:pPr>
                      <a:r>
                        <a:rPr lang="en-US" sz="1100">
                          <a:effectLst/>
                        </a:rPr>
                        <a:t>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least 2 GB internal storage for cache for images and rendered model data</a:t>
                      </a:r>
                    </a:p>
                    <a:p>
                      <a:pPr marL="0" marR="0">
                        <a:lnSpc>
                          <a:spcPct val="107000"/>
                        </a:lnSpc>
                        <a:spcBef>
                          <a:spcPts val="0"/>
                        </a:spcBef>
                        <a:spcAft>
                          <a:spcPts val="0"/>
                        </a:spcAft>
                      </a:pPr>
                      <a:r>
                        <a:rPr lang="en-US" sz="1100">
                          <a:effectLst/>
                        </a:rPr>
                        <a:t>1GB reserved cache for 3D Models</a:t>
                      </a:r>
                    </a:p>
                    <a:p>
                      <a:pPr marL="0" marR="0">
                        <a:lnSpc>
                          <a:spcPct val="107000"/>
                        </a:lnSpc>
                        <a:spcBef>
                          <a:spcPts val="0"/>
                        </a:spcBef>
                        <a:spcAft>
                          <a:spcPts val="0"/>
                        </a:spcAft>
                      </a:pPr>
                      <a:endParaRPr lang="en-US" sz="1100">
                        <a:effectLst/>
                      </a:endParaRPr>
                    </a:p>
                    <a:p>
                      <a:pPr marL="0" marR="0">
                        <a:lnSpc>
                          <a:spcPct val="107000"/>
                        </a:lnSpc>
                        <a:spcBef>
                          <a:spcPts val="0"/>
                        </a:spcBef>
                        <a:spcAft>
                          <a:spcPts val="0"/>
                        </a:spcAft>
                      </a:pPr>
                      <a:r>
                        <a:rPr lang="en-US" sz="1100">
                          <a:effectLst/>
                        </a:rPr>
                        <a:t>Target is 100 cached photos</a:t>
                      </a:r>
                    </a:p>
                    <a:p>
                      <a:pPr marL="0" marR="0">
                        <a:lnSpc>
                          <a:spcPct val="107000"/>
                        </a:lnSpc>
                        <a:spcBef>
                          <a:spcPts val="0"/>
                        </a:spcBef>
                        <a:spcAft>
                          <a:spcPts val="0"/>
                        </a:spcAft>
                      </a:pPr>
                      <a:r>
                        <a:rPr lang="en-US" sz="1100">
                          <a:effectLst/>
                        </a:rPr>
                        <a:t>100 * 55.84 Mb per photo = 5,584 Mb ~ 698 MB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1995733"/>
                  </a:ext>
                </a:extLst>
              </a:tr>
              <a:tr h="475432">
                <a:tc>
                  <a:txBody>
                    <a:bodyPr/>
                    <a:lstStyle/>
                    <a:p>
                      <a:pPr marL="0" marR="0">
                        <a:lnSpc>
                          <a:spcPct val="107000"/>
                        </a:lnSpc>
                        <a:spcBef>
                          <a:spcPts val="0"/>
                        </a:spcBef>
                        <a:spcAft>
                          <a:spcPts val="0"/>
                        </a:spcAft>
                      </a:pPr>
                      <a:r>
                        <a:rPr lang="en-US" sz="1100">
                          <a:effectLst/>
                        </a:rPr>
                        <a:t>Cellular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 Cellular up to 15 Mbps</a:t>
                      </a:r>
                      <a:br>
                        <a:rPr lang="en-US" sz="1100">
                          <a:effectLst/>
                        </a:rPr>
                      </a:b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8862279"/>
                  </a:ext>
                </a:extLst>
              </a:tr>
              <a:tr h="473968">
                <a:tc>
                  <a:txBody>
                    <a:bodyPr/>
                    <a:lstStyle/>
                    <a:p>
                      <a:pPr marL="0" marR="0">
                        <a:lnSpc>
                          <a:spcPct val="107000"/>
                        </a:lnSpc>
                        <a:spcBef>
                          <a:spcPts val="0"/>
                        </a:spcBef>
                        <a:spcAft>
                          <a:spcPts val="0"/>
                        </a:spcAft>
                      </a:pPr>
                      <a:r>
                        <a:rPr lang="en-US" sz="1100">
                          <a:effectLst/>
                        </a:rPr>
                        <a:t>Wireless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1805451"/>
                  </a:ext>
                </a:extLst>
              </a:tr>
              <a:tr h="230876">
                <a:tc>
                  <a:txBody>
                    <a:bodyPr/>
                    <a:lstStyle/>
                    <a:p>
                      <a:pPr marL="0" marR="0">
                        <a:lnSpc>
                          <a:spcPct val="107000"/>
                        </a:lnSpc>
                        <a:spcBef>
                          <a:spcPts val="0"/>
                        </a:spcBef>
                        <a:spcAft>
                          <a:spcPts val="0"/>
                        </a:spcAft>
                      </a:pPr>
                      <a:r>
                        <a:rPr lang="en-US" sz="1100">
                          <a:effectLst/>
                        </a:rPr>
                        <a:t>Internet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1352162"/>
                  </a:ext>
                </a:extLst>
              </a:tr>
              <a:tr h="354311">
                <a:tc>
                  <a:txBody>
                    <a:bodyPr/>
                    <a:lstStyle/>
                    <a:p>
                      <a:pPr marL="0" marR="0">
                        <a:lnSpc>
                          <a:spcPct val="107000"/>
                        </a:lnSpc>
                        <a:spcBef>
                          <a:spcPts val="0"/>
                        </a:spcBef>
                        <a:spcAft>
                          <a:spcPts val="0"/>
                        </a:spcAft>
                      </a:pPr>
                      <a:r>
                        <a:rPr lang="en-US" sz="1100">
                          <a:effectLst/>
                        </a:rPr>
                        <a:t>Camera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Single camera lens @ 12 Megapixel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4909225"/>
                  </a:ext>
                </a:extLst>
              </a:tr>
              <a:tr h="960155">
                <a:tc>
                  <a:txBody>
                    <a:bodyPr/>
                    <a:lstStyle/>
                    <a:p>
                      <a:pPr marL="0" marR="0">
                        <a:lnSpc>
                          <a:spcPct val="107000"/>
                        </a:lnSpc>
                        <a:spcBef>
                          <a:spcPts val="0"/>
                        </a:spcBef>
                        <a:spcAft>
                          <a:spcPts val="0"/>
                        </a:spcAft>
                      </a:pPr>
                      <a:r>
                        <a:rPr lang="en-US" sz="1100">
                          <a:effectLst/>
                        </a:rPr>
                        <a:t>Photo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4290x2800 (~12MP) </a:t>
                      </a:r>
                      <a:br>
                        <a:rPr lang="en-US" sz="1100">
                          <a:effectLst/>
                        </a:rPr>
                      </a:br>
                      <a:r>
                        <a:rPr lang="en-US" sz="1100">
                          <a:effectLst/>
                        </a:rPr>
                        <a:t>PNG Compression</a:t>
                      </a:r>
                      <a:br>
                        <a:rPr lang="en-US" sz="1100">
                          <a:effectLst/>
                        </a:rPr>
                      </a:br>
                      <a:r>
                        <a:rPr lang="en-US" sz="1100">
                          <a:effectLst/>
                        </a:rPr>
                        <a:t>Approx. 6.98 MB per photo or</a:t>
                      </a:r>
                    </a:p>
                    <a:p>
                      <a:pPr marL="0" marR="0">
                        <a:lnSpc>
                          <a:spcPct val="107000"/>
                        </a:lnSpc>
                        <a:spcBef>
                          <a:spcPts val="0"/>
                        </a:spcBef>
                        <a:spcAft>
                          <a:spcPts val="0"/>
                        </a:spcAft>
                      </a:pPr>
                      <a:r>
                        <a:rPr lang="en-US" sz="1100">
                          <a:effectLst/>
                        </a:rPr>
                        <a:t>55.84 Mb per photo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7339070"/>
                  </a:ext>
                </a:extLst>
              </a:tr>
              <a:tr h="536034">
                <a:tc>
                  <a:txBody>
                    <a:bodyPr/>
                    <a:lstStyle/>
                    <a:p>
                      <a:pPr marL="0" marR="0">
                        <a:lnSpc>
                          <a:spcPct val="107000"/>
                        </a:lnSpc>
                        <a:spcBef>
                          <a:spcPts val="0"/>
                        </a:spcBef>
                        <a:spcAft>
                          <a:spcPts val="0"/>
                        </a:spcAft>
                      </a:pPr>
                      <a:r>
                        <a:rPr lang="en-US" sz="1100">
                          <a:effectLst/>
                        </a:rPr>
                        <a:t>Photo Transmission 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&lt; 3 Second @ 30 Mbps Internet Speed</a:t>
                      </a:r>
                    </a:p>
                    <a:p>
                      <a:pPr marL="0" marR="0">
                        <a:lnSpc>
                          <a:spcPct val="107000"/>
                        </a:lnSpc>
                        <a:spcBef>
                          <a:spcPts val="0"/>
                        </a:spcBef>
                        <a:spcAft>
                          <a:spcPts val="0"/>
                        </a:spcAft>
                      </a:pPr>
                      <a:r>
                        <a:rPr lang="en-US" sz="1100" dirty="0">
                          <a:effectLst/>
                        </a:rPr>
                        <a:t>&lt; 6 Seconds @ 15 Mbps Cellular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28674227"/>
              </p:ext>
            </p:extLst>
          </p:nvPr>
        </p:nvGraphicFramePr>
        <p:xfrm>
          <a:off x="6527755" y="1100635"/>
          <a:ext cx="4847300" cy="4650657"/>
        </p:xfrm>
        <a:graphic>
          <a:graphicData uri="http://schemas.openxmlformats.org/drawingml/2006/table">
            <a:tbl>
              <a:tblPr firstRow="1" firstCol="1" bandRow="1">
                <a:tableStyleId>{5C22544A-7EE6-4342-B048-85BDC9FD1C3A}</a:tableStyleId>
              </a:tblPr>
              <a:tblGrid>
                <a:gridCol w="2423650">
                  <a:extLst>
                    <a:ext uri="{9D8B030D-6E8A-4147-A177-3AD203B41FA5}">
                      <a16:colId xmlns:a16="http://schemas.microsoft.com/office/drawing/2014/main" val="1491631850"/>
                    </a:ext>
                  </a:extLst>
                </a:gridCol>
                <a:gridCol w="2423650">
                  <a:extLst>
                    <a:ext uri="{9D8B030D-6E8A-4147-A177-3AD203B41FA5}">
                      <a16:colId xmlns:a16="http://schemas.microsoft.com/office/drawing/2014/main" val="4083144368"/>
                    </a:ext>
                  </a:extLst>
                </a:gridCol>
              </a:tblGrid>
              <a:tr h="25558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6003037"/>
                  </a:ext>
                </a:extLst>
              </a:tr>
              <a:tr h="967250">
                <a:tc>
                  <a:txBody>
                    <a:bodyPr/>
                    <a:lstStyle/>
                    <a:p>
                      <a:pPr marL="0" marR="0">
                        <a:lnSpc>
                          <a:spcPct val="107000"/>
                        </a:lnSpc>
                        <a:spcBef>
                          <a:spcPts val="0"/>
                        </a:spcBef>
                        <a:spcAft>
                          <a:spcPts val="0"/>
                        </a:spcAft>
                      </a:pPr>
                      <a:r>
                        <a:rPr lang="en-US" sz="1100">
                          <a:effectLst/>
                        </a:rPr>
                        <a:t>Operating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Linux, Windows, Mac OS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Any operating system that supports current browsers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4539989"/>
                  </a:ext>
                </a:extLst>
              </a:tr>
              <a:tr h="1701921">
                <a:tc>
                  <a:txBody>
                    <a:bodyPr/>
                    <a:lstStyle/>
                    <a:p>
                      <a:pPr marL="0" marR="0">
                        <a:lnSpc>
                          <a:spcPct val="107000"/>
                        </a:lnSpc>
                        <a:spcBef>
                          <a:spcPts val="0"/>
                        </a:spcBef>
                        <a:spcAft>
                          <a:spcPts val="0"/>
                        </a:spcAft>
                      </a:pPr>
                      <a:r>
                        <a:rPr lang="en-US" sz="1100">
                          <a:effectLst/>
                        </a:rPr>
                        <a:t>Browser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Edge, Chrome, Firefox, Safari</a:t>
                      </a:r>
                    </a:p>
                    <a:p>
                      <a:pPr marL="0" marR="0">
                        <a:lnSpc>
                          <a:spcPct val="107000"/>
                        </a:lnSpc>
                        <a:spcBef>
                          <a:spcPts val="0"/>
                        </a:spcBef>
                        <a:spcAft>
                          <a:spcPts val="0"/>
                        </a:spcAft>
                      </a:pPr>
                      <a:r>
                        <a:rPr lang="en-US" sz="1100">
                          <a:effectLst/>
                        </a:rPr>
                        <a:t>Browsers must support ES6 or above and HTML 5</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Firefox 78 and Above</a:t>
                      </a:r>
                    </a:p>
                    <a:p>
                      <a:pPr marL="0" marR="0">
                        <a:lnSpc>
                          <a:spcPct val="107000"/>
                        </a:lnSpc>
                        <a:spcBef>
                          <a:spcPts val="0"/>
                        </a:spcBef>
                        <a:spcAft>
                          <a:spcPts val="0"/>
                        </a:spcAft>
                      </a:pPr>
                      <a:r>
                        <a:rPr lang="en-US" sz="1100">
                          <a:effectLst/>
                        </a:rPr>
                        <a:t>Chrome 84 and Above</a:t>
                      </a:r>
                    </a:p>
                    <a:p>
                      <a:pPr marL="0" marR="0">
                        <a:lnSpc>
                          <a:spcPct val="107000"/>
                        </a:lnSpc>
                        <a:spcBef>
                          <a:spcPts val="0"/>
                        </a:spcBef>
                        <a:spcAft>
                          <a:spcPts val="0"/>
                        </a:spcAft>
                      </a:pPr>
                      <a:r>
                        <a:rPr lang="en-US" sz="1100">
                          <a:effectLst/>
                        </a:rPr>
                        <a:t>Edge 83 and Above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315495"/>
                  </a:ext>
                </a:extLst>
              </a:tr>
              <a:tr h="232581">
                <a:tc>
                  <a:txBody>
                    <a:bodyPr/>
                    <a:lstStyle/>
                    <a:p>
                      <a:pPr marL="0" marR="0">
                        <a:lnSpc>
                          <a:spcPct val="107000"/>
                        </a:lnSpc>
                        <a:spcBef>
                          <a:spcPts val="0"/>
                        </a:spcBef>
                        <a:spcAft>
                          <a:spcPts val="0"/>
                        </a:spcAft>
                      </a:pPr>
                      <a:r>
                        <a:rPr lang="en-US" sz="1100">
                          <a:effectLst/>
                        </a:rPr>
                        <a:t>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6124015"/>
                  </a:ext>
                </a:extLst>
              </a:tr>
              <a:tr h="23258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 cores @ 2GHZ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0518717"/>
                  </a:ext>
                </a:extLst>
              </a:tr>
              <a:tr h="409154">
                <a:tc>
                  <a:txBody>
                    <a:bodyPr/>
                    <a:lstStyle/>
                    <a:p>
                      <a:pPr marL="0" marR="0">
                        <a:lnSpc>
                          <a:spcPct val="107000"/>
                        </a:lnSpc>
                        <a:spcBef>
                          <a:spcPts val="0"/>
                        </a:spcBef>
                        <a:spcAft>
                          <a:spcPts val="0"/>
                        </a:spcAft>
                      </a:pPr>
                      <a:r>
                        <a:rPr lang="en-US" sz="1100">
                          <a:effectLst/>
                        </a:rPr>
                        <a:t>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 GB Cache for images and website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3637176"/>
                  </a:ext>
                </a:extLst>
              </a:tr>
              <a:tr h="619005">
                <a:tc>
                  <a:txBody>
                    <a:bodyPr/>
                    <a:lstStyle/>
                    <a:p>
                      <a:pPr marL="0" marR="0">
                        <a:lnSpc>
                          <a:spcPct val="107000"/>
                        </a:lnSpc>
                        <a:spcBef>
                          <a:spcPts val="0"/>
                        </a:spcBef>
                        <a:spcAft>
                          <a:spcPts val="0"/>
                        </a:spcAft>
                      </a:pPr>
                      <a:r>
                        <a:rPr lang="en-US" sz="1100">
                          <a:effectLst/>
                        </a:rPr>
                        <a:t>Wireless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1591191"/>
                  </a:ext>
                </a:extLst>
              </a:tr>
              <a:tr h="232581">
                <a:tc>
                  <a:txBody>
                    <a:bodyPr/>
                    <a:lstStyle/>
                    <a:p>
                      <a:pPr marL="0" marR="0">
                        <a:lnSpc>
                          <a:spcPct val="107000"/>
                        </a:lnSpc>
                        <a:spcBef>
                          <a:spcPts val="0"/>
                        </a:spcBef>
                        <a:spcAft>
                          <a:spcPts val="0"/>
                        </a:spcAft>
                      </a:pPr>
                      <a:r>
                        <a:rPr lang="en-US" sz="1100">
                          <a:effectLst/>
                        </a:rPr>
                        <a:t>Internet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30 Mbps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7" y="763354"/>
            <a:ext cx="3824751" cy="369332"/>
          </a:xfrm>
          <a:prstGeom prst="rect">
            <a:avLst/>
          </a:prstGeom>
          <a:noFill/>
        </p:spPr>
        <p:txBody>
          <a:bodyPr wrap="square" rtlCol="0">
            <a:spAutoFit/>
          </a:bodyPr>
          <a:lstStyle/>
          <a:p>
            <a:r>
              <a:rPr lang="en-US" dirty="0"/>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21001" y="763354"/>
            <a:ext cx="3293804" cy="369332"/>
          </a:xfrm>
          <a:prstGeom prst="rect">
            <a:avLst/>
          </a:prstGeom>
          <a:noFill/>
        </p:spPr>
        <p:txBody>
          <a:bodyPr wrap="square" rtlCol="0">
            <a:spAutoFit/>
          </a:bodyPr>
          <a:lstStyle/>
          <a:p>
            <a:r>
              <a:rPr lang="en-US" dirty="0"/>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Hardware Requirements</a:t>
            </a:r>
          </a:p>
        </p:txBody>
      </p:sp>
    </p:spTree>
    <p:extLst>
      <p:ext uri="{BB962C8B-B14F-4D97-AF65-F5344CB8AC3E}">
        <p14:creationId xmlns:p14="http://schemas.microsoft.com/office/powerpoint/2010/main" val="2129225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59</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2706685608"/>
              </p:ext>
            </p:extLst>
          </p:nvPr>
        </p:nvGraphicFramePr>
        <p:xfrm>
          <a:off x="403123" y="1004221"/>
          <a:ext cx="11464411" cy="5028281"/>
        </p:xfrm>
        <a:graphic>
          <a:graphicData uri="http://schemas.openxmlformats.org/drawingml/2006/table">
            <a:tbl>
              <a:tblPr firstRow="1" firstCol="1" bandRow="1">
                <a:tableStyleId>{9D7B26C5-4107-4FEC-AEDC-1716B250A1EF}</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dirty="0">
                          <a:effectLst/>
                        </a:rPr>
                        <a:t>Category</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Website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App</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Web API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Vendor Scraper/ API Reader</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dirty="0">
                          <a:effectLst/>
                        </a:rPr>
                        <a:t>Version Control</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dirty="0">
                          <a:effectLst/>
                        </a:rPr>
                        <a:t>Issue Tracker</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dirty="0">
                          <a:effectLst/>
                        </a:rPr>
                        <a:t>CI/CD</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GitLab</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dirty="0">
                          <a:effectLst/>
                        </a:rPr>
                        <a:t>Language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a:effectLst/>
                        </a:rPr>
                        <a:t>Platform</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Spring MVC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a:effectLst/>
                        </a:rPr>
                        <a:t>Database</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a:effectLst/>
                        </a:rPr>
                        <a:t>IDEs</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a:effectLst/>
                        </a:rPr>
                        <a:t>Developer OS on Virtual Machine (or VDI)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1430244331"/>
              </p:ext>
            </p:extLst>
          </p:nvPr>
        </p:nvGraphicFramePr>
        <p:xfrm>
          <a:off x="2084439" y="1022554"/>
          <a:ext cx="8180438" cy="5132440"/>
        </p:xfrm>
        <a:graphic>
          <a:graphicData uri="http://schemas.openxmlformats.org/drawingml/2006/table">
            <a:tbl>
              <a:tblPr firstRow="1" firstCol="1" bandRow="1">
                <a:tableStyleId>{5C22544A-7EE6-4342-B048-85BDC9FD1C3A}</a:tableStyleId>
              </a:tblPr>
              <a:tblGrid>
                <a:gridCol w="4090219">
                  <a:extLst>
                    <a:ext uri="{9D8B030D-6E8A-4147-A177-3AD203B41FA5}">
                      <a16:colId xmlns:a16="http://schemas.microsoft.com/office/drawing/2014/main" val="2759514857"/>
                    </a:ext>
                  </a:extLst>
                </a:gridCol>
                <a:gridCol w="4090219">
                  <a:extLst>
                    <a:ext uri="{9D8B030D-6E8A-4147-A177-3AD203B41FA5}">
                      <a16:colId xmlns:a16="http://schemas.microsoft.com/office/drawing/2014/main" val="2952379237"/>
                    </a:ext>
                  </a:extLst>
                </a:gridCol>
              </a:tblGrid>
              <a:tr h="177227">
                <a:tc>
                  <a:txBody>
                    <a:bodyPr/>
                    <a:lstStyle/>
                    <a:p>
                      <a:pPr marL="0" marR="0">
                        <a:lnSpc>
                          <a:spcPct val="107000"/>
                        </a:lnSpc>
                        <a:spcBef>
                          <a:spcPts val="0"/>
                        </a:spcBef>
                        <a:spcAft>
                          <a:spcPts val="0"/>
                        </a:spcAft>
                      </a:pPr>
                      <a:r>
                        <a:rPr lang="en-US" sz="1000">
                          <a:effectLst/>
                        </a:rPr>
                        <a:t>Library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Purpose and 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502216308"/>
                  </a:ext>
                </a:extLst>
              </a:tr>
              <a:tr h="1110608">
                <a:tc>
                  <a:txBody>
                    <a:bodyPr/>
                    <a:lstStyle/>
                    <a:p>
                      <a:pPr marL="0" marR="0">
                        <a:lnSpc>
                          <a:spcPct val="107000"/>
                        </a:lnSpc>
                        <a:spcBef>
                          <a:spcPts val="0"/>
                        </a:spcBef>
                        <a:spcAft>
                          <a:spcPts val="0"/>
                        </a:spcAft>
                      </a:pPr>
                      <a:r>
                        <a:rPr lang="en-US" sz="1000">
                          <a:effectLst/>
                        </a:rPr>
                        <a:t>3Dorfi</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3D model generation from images</a:t>
                      </a:r>
                    </a:p>
                    <a:p>
                      <a:pPr marL="0" marR="0">
                        <a:lnSpc>
                          <a:spcPct val="107000"/>
                        </a:lnSpc>
                        <a:spcBef>
                          <a:spcPts val="0"/>
                        </a:spcBef>
                        <a:spcAft>
                          <a:spcPts val="0"/>
                        </a:spcAft>
                      </a:pPr>
                      <a:r>
                        <a:rPr lang="en-US" sz="1000">
                          <a:effectLst/>
                        </a:rPr>
                        <a:t>Useful for making the 3d models</a:t>
                      </a:r>
                    </a:p>
                    <a:p>
                      <a:pPr marL="0" marR="0">
                        <a:lnSpc>
                          <a:spcPct val="107000"/>
                        </a:lnSpc>
                        <a:spcBef>
                          <a:spcPts val="0"/>
                        </a:spcBef>
                        <a:spcAft>
                          <a:spcPts val="0"/>
                        </a:spcAft>
                      </a:pPr>
                      <a:r>
                        <a:rPr lang="en-US" sz="1000">
                          <a:effectLst/>
                        </a:rPr>
                        <a:t>Java library?</a:t>
                      </a:r>
                      <a:br>
                        <a:rPr lang="en-US" sz="1000">
                          <a:effectLst/>
                        </a:rPr>
                      </a:br>
                      <a:r>
                        <a:rPr lang="en-US" sz="1000">
                          <a:effectLst/>
                        </a:rPr>
                        <a:t>We don’t know enough about this as to whether we can take code from this and use it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828056589"/>
                  </a:ext>
                </a:extLst>
              </a:tr>
              <a:tr h="177227">
                <a:tc>
                  <a:txBody>
                    <a:bodyPr/>
                    <a:lstStyle/>
                    <a:p>
                      <a:pPr marL="0" marR="0">
                        <a:lnSpc>
                          <a:spcPct val="107000"/>
                        </a:lnSpc>
                        <a:spcBef>
                          <a:spcPts val="0"/>
                        </a:spcBef>
                        <a:spcAft>
                          <a:spcPts val="0"/>
                        </a:spcAft>
                      </a:pPr>
                      <a:r>
                        <a:rPr lang="en-US" sz="1000">
                          <a:effectLst/>
                        </a:rPr>
                        <a:t>Java 3D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Manipulation for 3D objects in java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546789190"/>
                  </a:ext>
                </a:extLst>
              </a:tr>
              <a:tr h="737255">
                <a:tc>
                  <a:txBody>
                    <a:bodyPr/>
                    <a:lstStyle/>
                    <a:p>
                      <a:pPr marL="0" marR="0">
                        <a:lnSpc>
                          <a:spcPct val="107000"/>
                        </a:lnSpc>
                        <a:spcBef>
                          <a:spcPts val="0"/>
                        </a:spcBef>
                        <a:spcAft>
                          <a:spcPts val="0"/>
                        </a:spcAft>
                      </a:pPr>
                      <a:r>
                        <a:rPr lang="en-US" sz="1000">
                          <a:effectLst/>
                        </a:rPr>
                        <a:t>AliceVision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3d photogrammetry library that can reconstruct 3d models from images</a:t>
                      </a:r>
                    </a:p>
                    <a:p>
                      <a:pPr marL="0" marR="0">
                        <a:lnSpc>
                          <a:spcPct val="107000"/>
                        </a:lnSpc>
                        <a:spcBef>
                          <a:spcPts val="0"/>
                        </a:spcBef>
                        <a:spcAft>
                          <a:spcPts val="0"/>
                        </a:spcAft>
                      </a:pPr>
                      <a:r>
                        <a:rPr lang="en-US" sz="1000" u="sng">
                          <a:effectLst/>
                          <a:hlinkClick r:id="rId2"/>
                        </a:rPr>
                        <a:t>https://github.com/alicevision/AliceVision</a:t>
                      </a:r>
                      <a:endParaRPr lang="en-US" sz="1000">
                        <a:effectLst/>
                      </a:endParaRPr>
                    </a:p>
                    <a:p>
                      <a:pPr marL="0" marR="0">
                        <a:lnSpc>
                          <a:spcPct val="107000"/>
                        </a:lnSpc>
                        <a:spcBef>
                          <a:spcPts val="0"/>
                        </a:spcBef>
                        <a:spcAft>
                          <a:spcPts val="0"/>
                        </a:spcAft>
                      </a:pPr>
                      <a:r>
                        <a:rPr lang="en-US" sz="1000">
                          <a:effectLst/>
                        </a:rPr>
                        <a:t>downside is it is written in 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555757161"/>
                  </a:ext>
                </a:extLst>
              </a:tr>
              <a:tr h="923932">
                <a:tc>
                  <a:txBody>
                    <a:bodyPr/>
                    <a:lstStyle/>
                    <a:p>
                      <a:pPr marL="0" marR="0">
                        <a:lnSpc>
                          <a:spcPct val="107000"/>
                        </a:lnSpc>
                        <a:spcBef>
                          <a:spcPts val="0"/>
                        </a:spcBef>
                        <a:spcAft>
                          <a:spcPts val="0"/>
                        </a:spcAft>
                      </a:pPr>
                      <a:r>
                        <a:rPr lang="en-US" sz="1000">
                          <a:effectLst/>
                        </a:rPr>
                        <a:t>OpenCV</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Stands for Open Computer Vision</a:t>
                      </a:r>
                    </a:p>
                    <a:p>
                      <a:pPr marL="0" marR="0">
                        <a:lnSpc>
                          <a:spcPct val="107000"/>
                        </a:lnSpc>
                        <a:spcBef>
                          <a:spcPts val="0"/>
                        </a:spcBef>
                        <a:spcAft>
                          <a:spcPts val="0"/>
                        </a:spcAft>
                      </a:pPr>
                      <a:r>
                        <a:rPr lang="en-US" sz="1000">
                          <a:effectLst/>
                        </a:rPr>
                        <a:t>May have java support</a:t>
                      </a:r>
                    </a:p>
                    <a:p>
                      <a:pPr marL="0" marR="0">
                        <a:lnSpc>
                          <a:spcPct val="107000"/>
                        </a:lnSpc>
                        <a:spcBef>
                          <a:spcPts val="0"/>
                        </a:spcBef>
                        <a:spcAft>
                          <a:spcPts val="0"/>
                        </a:spcAft>
                      </a:pPr>
                      <a:r>
                        <a:rPr lang="en-US" sz="1000">
                          <a:effectLst/>
                        </a:rPr>
                        <a:t>Does 3d model generation and measurement of objects as well as other functions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333548745"/>
                  </a:ext>
                </a:extLst>
              </a:tr>
              <a:tr h="550579">
                <a:tc>
                  <a:txBody>
                    <a:bodyPr/>
                    <a:lstStyle/>
                    <a:p>
                      <a:pPr marL="0" marR="0">
                        <a:lnSpc>
                          <a:spcPct val="107000"/>
                        </a:lnSpc>
                        <a:spcBef>
                          <a:spcPts val="0"/>
                        </a:spcBef>
                        <a:spcAft>
                          <a:spcPts val="0"/>
                        </a:spcAft>
                      </a:pPr>
                      <a:r>
                        <a:rPr lang="en-US" sz="1000">
                          <a:effectLst/>
                        </a:rPr>
                        <a:t>Sumerian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Amazon solution for 3d modeling in the browser.  Might be something to look at for replacement candidate for rendering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612809597"/>
                  </a:ext>
                </a:extLst>
              </a:tr>
              <a:tr h="363903">
                <a:tc>
                  <a:txBody>
                    <a:bodyPr/>
                    <a:lstStyle/>
                    <a:p>
                      <a:pPr marL="0" marR="0">
                        <a:lnSpc>
                          <a:spcPct val="107000"/>
                        </a:lnSpc>
                        <a:spcBef>
                          <a:spcPts val="0"/>
                        </a:spcBef>
                        <a:spcAft>
                          <a:spcPts val="0"/>
                        </a:spcAft>
                      </a:pPr>
                      <a:r>
                        <a:rPr lang="en-US" sz="1000">
                          <a:effectLst/>
                        </a:rPr>
                        <a:t>Avis Web API</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API for pulling data about Avis rentals into Load.IN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643638302"/>
                  </a:ext>
                </a:extLst>
              </a:tr>
              <a:tr h="363903">
                <a:tc>
                  <a:txBody>
                    <a:bodyPr/>
                    <a:lstStyle/>
                    <a:p>
                      <a:pPr marL="0" marR="0">
                        <a:lnSpc>
                          <a:spcPct val="107000"/>
                        </a:lnSpc>
                        <a:spcBef>
                          <a:spcPts val="0"/>
                        </a:spcBef>
                        <a:spcAft>
                          <a:spcPts val="0"/>
                        </a:spcAft>
                      </a:pPr>
                      <a:r>
                        <a:rPr lang="en-US" sz="1000">
                          <a:effectLst/>
                        </a:rPr>
                        <a:t>Budget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Website for a scrapper to pull in rental information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906093219"/>
                  </a:ext>
                </a:extLst>
              </a:tr>
              <a:tr h="363903">
                <a:tc>
                  <a:txBody>
                    <a:bodyPr/>
                    <a:lstStyle/>
                    <a:p>
                      <a:pPr marL="0" marR="0">
                        <a:lnSpc>
                          <a:spcPct val="107000"/>
                        </a:lnSpc>
                        <a:spcBef>
                          <a:spcPts val="0"/>
                        </a:spcBef>
                        <a:spcAft>
                          <a:spcPts val="0"/>
                        </a:spcAft>
                      </a:pPr>
                      <a:r>
                        <a:rPr lang="en-US" sz="1000">
                          <a:effectLst/>
                        </a:rPr>
                        <a:t>U-Haul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Website for a scrapper to pull in rental information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63903">
                <a:tc>
                  <a:txBody>
                    <a:bodyPr/>
                    <a:lstStyle/>
                    <a:p>
                      <a:pPr marL="0" marR="0">
                        <a:lnSpc>
                          <a:spcPct val="107000"/>
                        </a:lnSpc>
                        <a:spcBef>
                          <a:spcPts val="0"/>
                        </a:spcBef>
                        <a:spcAft>
                          <a:spcPts val="0"/>
                        </a:spcAft>
                      </a:pPr>
                      <a:r>
                        <a:rPr lang="en-US" sz="1000">
                          <a:effectLst/>
                        </a:rPr>
                        <a:t>Penske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dirty="0">
                          <a:effectLst/>
                        </a:rPr>
                        <a:t>Website for a scrapper to pull in rental information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1052052" y="255639"/>
            <a:ext cx="5850193" cy="369332"/>
          </a:xfrm>
          <a:prstGeom prst="rect">
            <a:avLst/>
          </a:prstGeom>
          <a:noFill/>
        </p:spPr>
        <p:txBody>
          <a:bodyPr wrap="square" rtlCol="0">
            <a:spAutoFit/>
          </a:bodyPr>
          <a:lstStyle/>
          <a:p>
            <a:r>
              <a:rPr lang="en-US" dirty="0"/>
              <a:t>3</a:t>
            </a:r>
            <a:r>
              <a:rPr lang="en-US" baseline="30000" dirty="0"/>
              <a:t>RD</a:t>
            </a:r>
            <a:r>
              <a:rPr lang="en-US" dirty="0"/>
              <a:t> Party Tools</a:t>
            </a:r>
          </a:p>
        </p:txBody>
      </p:sp>
    </p:spTree>
    <p:extLst>
      <p:ext uri="{BB962C8B-B14F-4D97-AF65-F5344CB8AC3E}">
        <p14:creationId xmlns:p14="http://schemas.microsoft.com/office/powerpoint/2010/main" val="1958493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61</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a:effectLst/>
                        </a:rPr>
                        <a:t>Photos for 3D Model Generation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285C-DED3-4020-ADDC-4F47B70DB8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9D19BB-0DB9-4535-A02A-A6D2B8FFDF16}"/>
              </a:ext>
            </a:extLst>
          </p:cNvPr>
          <p:cNvSpPr>
            <a:spLocks noGrp="1"/>
          </p:cNvSpPr>
          <p:nvPr>
            <p:ph type="body"/>
          </p:nvPr>
        </p:nvSpPr>
        <p:spPr/>
        <p:txBody>
          <a:bodyPr/>
          <a:lstStyle/>
          <a:p>
            <a:r>
              <a:rPr lang="en-US" b="1" dirty="0"/>
              <a:t>Solution Deliverables</a:t>
            </a:r>
          </a:p>
          <a:p>
            <a:r>
              <a:rPr lang="en-US" dirty="0"/>
              <a:t>Android App</a:t>
            </a:r>
          </a:p>
          <a:p>
            <a:pPr lvl="0"/>
            <a:r>
              <a:rPr lang="en-US" dirty="0"/>
              <a:t>Distributed via android store</a:t>
            </a:r>
          </a:p>
          <a:p>
            <a:pPr lvl="0"/>
            <a:r>
              <a:rPr lang="en-US" dirty="0"/>
              <a:t>Communication is HTTP REST API with backend</a:t>
            </a:r>
          </a:p>
          <a:p>
            <a:r>
              <a:rPr lang="en-US" dirty="0"/>
              <a:t>Website App</a:t>
            </a:r>
          </a:p>
          <a:p>
            <a:pPr lvl="0"/>
            <a:r>
              <a:rPr lang="en-US" dirty="0"/>
              <a:t>Published online for browser interaction</a:t>
            </a:r>
          </a:p>
          <a:p>
            <a:pPr lvl="0"/>
            <a:r>
              <a:rPr lang="en-US" dirty="0"/>
              <a:t>Communication is HTTP REST API with backend</a:t>
            </a:r>
          </a:p>
          <a:p>
            <a:endParaRPr lang="en-US" dirty="0"/>
          </a:p>
        </p:txBody>
      </p:sp>
    </p:spTree>
    <p:extLst>
      <p:ext uri="{BB962C8B-B14F-4D97-AF65-F5344CB8AC3E}">
        <p14:creationId xmlns:p14="http://schemas.microsoft.com/office/powerpoint/2010/main" val="2428208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258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65</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11/17/2020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66</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67</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dirty="0">
                          <a:solidFill>
                            <a:srgbClr val="404040"/>
                          </a:solidFill>
                          <a:latin typeface="Calibri"/>
                          <a:ea typeface="Calibri"/>
                        </a:rPr>
                        <a:t>Probability</a:t>
                      </a:r>
                      <a:endParaRPr lang="en-US" sz="1800" b="0" strike="noStrike" spc="-1" dirty="0">
                        <a:latin typeface="Arial"/>
                      </a:endParaRPr>
                    </a:p>
                    <a:p>
                      <a:pPr marL="71640" algn="ctr">
                        <a:lnSpc>
                          <a:spcPct val="100000"/>
                        </a:lnSpc>
                      </a:pPr>
                      <a:r>
                        <a:rPr lang="en-US" sz="1600" b="1" strike="noStrike" cap="all" spc="-1" dirty="0">
                          <a:solidFill>
                            <a:srgbClr val="404040"/>
                          </a:solidFill>
                          <a:latin typeface="Calibri"/>
                          <a:ea typeface="Calibri"/>
                        </a:rPr>
                        <a:t> </a:t>
                      </a:r>
                      <a:endParaRPr lang="en-US" sz="1600" b="0" strike="noStrike" spc="-1" dirty="0">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dirty="0"/>
                        <a:t>S-1,S-2</a:t>
                      </a:r>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11/17/2020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68</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69</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70</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71</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852820370"/>
              </p:ext>
            </p:extLst>
          </p:nvPr>
        </p:nvGraphicFramePr>
        <p:xfrm>
          <a:off x="413671" y="1167491"/>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EFS (Elastic File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500,000 persisted moves at 200 photos for inventory</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1 photo = 55.84 Mb</a:t>
                      </a:r>
                    </a:p>
                    <a:p>
                      <a:pPr marL="0" marR="0">
                        <a:lnSpc>
                          <a:spcPct val="107000"/>
                        </a:lnSpc>
                        <a:spcBef>
                          <a:spcPts val="0"/>
                        </a:spcBef>
                        <a:spcAft>
                          <a:spcPts val="0"/>
                        </a:spcAft>
                      </a:pPr>
                      <a:r>
                        <a:rPr lang="en-US" sz="1100">
                          <a:effectLst/>
                        </a:rPr>
                        <a:t>200 photos = 11,168 Mb</a:t>
                      </a:r>
                    </a:p>
                    <a:p>
                      <a:pPr marL="0" marR="0">
                        <a:lnSpc>
                          <a:spcPct val="107000"/>
                        </a:lnSpc>
                        <a:spcBef>
                          <a:spcPts val="0"/>
                        </a:spcBef>
                        <a:spcAft>
                          <a:spcPts val="0"/>
                        </a:spcAft>
                      </a:pPr>
                      <a:r>
                        <a:rPr lang="en-US" sz="1100">
                          <a:effectLst/>
                        </a:rPr>
                        <a:t>@ 500,000 Customers</a:t>
                      </a:r>
                    </a:p>
                    <a:p>
                      <a:pPr marL="0" marR="0">
                        <a:lnSpc>
                          <a:spcPct val="107000"/>
                        </a:lnSpc>
                        <a:spcBef>
                          <a:spcPts val="0"/>
                        </a:spcBef>
                        <a:spcAft>
                          <a:spcPts val="0"/>
                        </a:spcAft>
                      </a:pPr>
                      <a:r>
                        <a:rPr lang="en-US" sz="1100">
                          <a:effectLst/>
                        </a:rPr>
                        <a:t>6.226 * 10^5 TB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dirty="0" err="1">
                          <a:effectLst/>
                        </a:rPr>
                        <a:t>Iops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1137973877"/>
              </p:ext>
            </p:extLst>
          </p:nvPr>
        </p:nvGraphicFramePr>
        <p:xfrm>
          <a:off x="3962400" y="1141933"/>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1423494462"/>
              </p:ext>
            </p:extLst>
          </p:nvPr>
        </p:nvGraphicFramePr>
        <p:xfrm>
          <a:off x="7992905" y="1141933"/>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2550" y="491613"/>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98326" y="495390"/>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88051" y="491613"/>
            <a:ext cx="3637935" cy="369332"/>
          </a:xfrm>
          <a:prstGeom prst="rect">
            <a:avLst/>
          </a:prstGeom>
          <a:noFill/>
        </p:spPr>
        <p:txBody>
          <a:bodyPr wrap="square" rtlCol="0">
            <a:spAutoFit/>
          </a:bodyPr>
          <a:lstStyle/>
          <a:p>
            <a:r>
              <a:rPr lang="en-US" dirty="0"/>
              <a:t>Cloud – Web Services/API</a:t>
            </a:r>
          </a:p>
        </p:txBody>
      </p:sp>
    </p:spTree>
    <p:extLst>
      <p:ext uri="{BB962C8B-B14F-4D97-AF65-F5344CB8AC3E}">
        <p14:creationId xmlns:p14="http://schemas.microsoft.com/office/powerpoint/2010/main" val="680583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2670858313"/>
              </p:ext>
            </p:extLst>
          </p:nvPr>
        </p:nvGraphicFramePr>
        <p:xfrm>
          <a:off x="1347737" y="1294503"/>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20,000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20,000 * 0.1 MB retrieved data/sec = 2GB /sec capability of data retrieval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2174052153"/>
              </p:ext>
            </p:extLst>
          </p:nvPr>
        </p:nvGraphicFramePr>
        <p:xfrm>
          <a:off x="6373461" y="1294503"/>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Assuming 1 GB of data from each rental vendor @ 4 vendors</a:t>
                      </a:r>
                    </a:p>
                    <a:p>
                      <a:pPr marL="0" marR="0">
                        <a:lnSpc>
                          <a:spcPct val="107000"/>
                        </a:lnSpc>
                        <a:spcBef>
                          <a:spcPts val="0"/>
                        </a:spcBef>
                        <a:spcAft>
                          <a:spcPts val="0"/>
                        </a:spcAft>
                      </a:pPr>
                      <a:r>
                        <a:rPr lang="en-US" sz="1100" dirty="0">
                          <a:effectLst/>
                        </a:rPr>
                        <a:t> 4GB data in &lt; 30 seconds = 133 MB/s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67413" y="580103"/>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80120" y="580103"/>
            <a:ext cx="3303639" cy="369332"/>
          </a:xfrm>
          <a:prstGeom prst="rect">
            <a:avLst/>
          </a:prstGeom>
          <a:noFill/>
        </p:spPr>
        <p:txBody>
          <a:bodyPr wrap="square" rtlCol="0">
            <a:spAutoFit/>
          </a:bodyPr>
          <a:lstStyle/>
          <a:p>
            <a:r>
              <a:rPr lang="en-US" dirty="0"/>
              <a:t>Cloud – Vendor AP Bridge</a:t>
            </a:r>
          </a:p>
        </p:txBody>
      </p:sp>
    </p:spTree>
    <p:extLst>
      <p:ext uri="{BB962C8B-B14F-4D97-AF65-F5344CB8AC3E}">
        <p14:creationId xmlns:p14="http://schemas.microsoft.com/office/powerpoint/2010/main" val="3720211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Load.In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82</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83</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84</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11/17/2020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649723-04A7-4F43-ADFC-C20CCE6F0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C8AB57A-A068-431A-9BF9-97F3EE70E3DB}">
  <ds:schemaRefs>
    <ds:schemaRef ds:uri="http://schemas.microsoft.com/sharepoint/v3/contenttype/forms"/>
  </ds:schemaRefs>
</ds:datastoreItem>
</file>

<file path=customXml/itemProps3.xml><?xml version="1.0" encoding="utf-8"?>
<ds:datastoreItem xmlns:ds="http://schemas.openxmlformats.org/officeDocument/2006/customXml" ds:itemID="{11AACB63-D5D6-41AC-8ECC-548AD951275F}">
  <ds:schemaRefs>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7295</TotalTime>
  <Words>5119</Words>
  <Application>Microsoft Office PowerPoint</Application>
  <PresentationFormat>Widescreen</PresentationFormat>
  <Paragraphs>943</Paragraphs>
  <Slides>84</Slides>
  <Notes>43</Notes>
  <HiddenSlides>8</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84</vt:i4>
      </vt:variant>
    </vt:vector>
  </HeadingPairs>
  <TitlesOfParts>
    <vt:vector size="10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246</cp:revision>
  <cp:lastPrinted>2020-10-15T02:45:41Z</cp:lastPrinted>
  <dcterms:created xsi:type="dcterms:W3CDTF">2020-09-10T01:29:18Z</dcterms:created>
  <dcterms:modified xsi:type="dcterms:W3CDTF">2020-11-18T04:44:29Z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